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74" r:id="rId5"/>
    <p:sldId id="263" r:id="rId6"/>
    <p:sldId id="273" r:id="rId7"/>
    <p:sldId id="262" r:id="rId8"/>
    <p:sldId id="275" r:id="rId9"/>
    <p:sldId id="284" r:id="rId10"/>
    <p:sldId id="265" r:id="rId11"/>
    <p:sldId id="267" r:id="rId12"/>
    <p:sldId id="268" r:id="rId13"/>
    <p:sldId id="285" r:id="rId14"/>
    <p:sldId id="269" r:id="rId15"/>
    <p:sldId id="276" r:id="rId16"/>
    <p:sldId id="286" r:id="rId17"/>
    <p:sldId id="271" r:id="rId18"/>
    <p:sldId id="277" r:id="rId19"/>
    <p:sldId id="278" r:id="rId20"/>
    <p:sldId id="279" r:id="rId21"/>
    <p:sldId id="280" r:id="rId22"/>
    <p:sldId id="266" r:id="rId23"/>
    <p:sldId id="282" r:id="rId24"/>
    <p:sldId id="283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57" d="100"/>
          <a:sy n="57" d="100"/>
        </p:scale>
        <p:origin x="82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最右邊圖因為太小 就不用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327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這邊是圖片合成  </a:t>
            </a:r>
            <a:r>
              <a:rPr lang="en-US" altLang="zh-TW" dirty="0" smtClean="0"/>
              <a:t>75%</a:t>
            </a:r>
            <a:r>
              <a:rPr lang="zh-TW" altLang="en-US" dirty="0" smtClean="0"/>
              <a:t>表示上方那張圖片占比</a:t>
            </a:r>
            <a:endParaRPr lang="en-US" altLang="zh-TW" dirty="0" smtClean="0"/>
          </a:p>
          <a:p>
            <a:r>
              <a:rPr lang="zh-TW" altLang="en-US" dirty="0" smtClean="0"/>
              <a:t>本研究運用這個方式合成圖片再進行</a:t>
            </a:r>
            <a:r>
              <a:rPr lang="en-US" altLang="zh-TW" dirty="0" smtClean="0"/>
              <a:t>diffusion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model</a:t>
            </a:r>
            <a:r>
              <a:rPr lang="zh-TW" altLang="en-US" dirty="0" smtClean="0"/>
              <a:t>訓練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這邊是數據集  包含正常 </a:t>
            </a:r>
            <a:r>
              <a:rPr lang="en-US" altLang="zh-TW" dirty="0" smtClean="0"/>
              <a:t>,</a:t>
            </a:r>
            <a:r>
              <a:rPr lang="zh-TW" altLang="en-US" dirty="0" smtClean="0"/>
              <a:t>一點枯萎 和完全枯萎</a:t>
            </a:r>
            <a:endParaRPr lang="en-US" altLang="zh-TW" dirty="0" smtClean="0"/>
          </a:p>
          <a:p>
            <a:r>
              <a:rPr lang="zh-TW" altLang="en-US" dirty="0" smtClean="0"/>
              <a:t>全部有</a:t>
            </a:r>
            <a:r>
              <a:rPr lang="en-US" altLang="zh-TW" dirty="0" smtClean="0"/>
              <a:t>1895</a:t>
            </a:r>
            <a:r>
              <a:rPr lang="zh-TW" altLang="en-US" dirty="0" smtClean="0"/>
              <a:t>張圖要訓練 </a:t>
            </a:r>
            <a:r>
              <a:rPr lang="en-US" altLang="zh-TW" dirty="0" smtClean="0"/>
              <a:t>546</a:t>
            </a:r>
            <a:r>
              <a:rPr lang="zh-TW" altLang="en-US" dirty="0" smtClean="0"/>
              <a:t>張圖要測試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這邊是數據集  包含正常 </a:t>
            </a:r>
            <a:r>
              <a:rPr lang="en-US" altLang="zh-TW" dirty="0" smtClean="0"/>
              <a:t>,</a:t>
            </a:r>
            <a:r>
              <a:rPr lang="zh-TW" altLang="en-US" smtClean="0"/>
              <a:t>一點枯萎 和完全枯萎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1825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如果只是分類會分不清楚這是屬於哪一類別 而且不容易尋找介於中間的特性，所以才使用</a:t>
            </a:r>
            <a:r>
              <a:rPr lang="en-US" altLang="zh-TW" dirty="0"/>
              <a:t>diffusion model</a:t>
            </a:r>
            <a:r>
              <a:rPr lang="zh-TW" altLang="en-US" dirty="0"/>
              <a:t>做一些影像合成，嘗試定出幾</a:t>
            </a:r>
            <a:r>
              <a:rPr lang="en-US" altLang="zh-TW" dirty="0"/>
              <a:t>%</a:t>
            </a:r>
            <a:r>
              <a:rPr lang="zh-TW" altLang="en-US" dirty="0"/>
              <a:t>的正常 幾</a:t>
            </a:r>
            <a:r>
              <a:rPr lang="en-US" altLang="zh-TW" dirty="0"/>
              <a:t>%</a:t>
            </a:r>
            <a:r>
              <a:rPr lang="zh-TW" altLang="en-US" dirty="0"/>
              <a:t>的枯萎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012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X0​ :</a:t>
            </a:r>
            <a:r>
              <a:rPr lang="zh-TW" altLang="en-US" dirty="0"/>
              <a:t>圖像</a:t>
            </a:r>
            <a:endParaRPr lang="en-US" altLang="zh-TW" dirty="0"/>
          </a:p>
          <a:p>
            <a:r>
              <a:rPr lang="en-US" altLang="zh-TW" dirty="0"/>
              <a:t>T </a:t>
            </a:r>
            <a:r>
              <a:rPr lang="zh-TW" altLang="en-US" dirty="0"/>
              <a:t>是馬爾可夫鏈的長度</a:t>
            </a:r>
            <a:endParaRPr lang="en-US" altLang="zh-TW" dirty="0"/>
          </a:p>
          <a:p>
            <a:r>
              <a:rPr lang="en-US" altLang="zh-TW" dirty="0"/>
              <a:t>x1​,x2​,…,</a:t>
            </a:r>
            <a:r>
              <a:rPr lang="en-US" altLang="zh-TW" dirty="0" err="1"/>
              <a:t>xT</a:t>
            </a:r>
            <a:r>
              <a:rPr lang="en-US" altLang="zh-TW" dirty="0"/>
              <a:t>​ </a:t>
            </a:r>
            <a:r>
              <a:rPr lang="zh-TW" altLang="en-US" dirty="0"/>
              <a:t>是與圖像具有相同維度的潛在變量</a:t>
            </a:r>
            <a:endParaRPr lang="en-US" altLang="zh-TW" dirty="0"/>
          </a:p>
          <a:p>
            <a:r>
              <a:rPr lang="en-US" altLang="zh-TW" dirty="0" err="1"/>
              <a:t>Pθ</a:t>
            </a:r>
            <a:r>
              <a:rPr lang="en-US" altLang="zh-TW" dirty="0"/>
              <a:t>​(X0​:T) </a:t>
            </a:r>
            <a:r>
              <a:rPr lang="zh-TW" altLang="en-US" dirty="0"/>
              <a:t>表示具有學習過的高斯過渡過程的馬爾可夫鏈</a:t>
            </a:r>
            <a:r>
              <a:rPr lang="en-US" altLang="zh-TW" dirty="0"/>
              <a:t>.</a:t>
            </a:r>
          </a:p>
          <a:p>
            <a:r>
              <a:rPr lang="zh-TW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馬爾可夫鏈這個</a:t>
            </a:r>
            <a:r>
              <a:rPr lang="zh-TW" altLang="en-US" dirty="0"/>
              <a:t>過程是由一系列的狀態組成，其中每一個狀態都是前一狀態進行過渡的，並且這些過渡是根據學習到的高斯過渡過程來建模的。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sz="1200" dirty="0"/>
              <a:t>forward process</a:t>
            </a:r>
            <a:r>
              <a:rPr lang="zh-TW" altLang="en-US" sz="1200" dirty="0"/>
              <a:t>就是用來加噪音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這個方法利用插值在“正常” 和“枯萎” 兩種數據之間進行插值，並運用</a:t>
            </a:r>
            <a:r>
              <a:rPr lang="en-US" altLang="zh-TW" dirty="0"/>
              <a:t>diffusion model</a:t>
            </a:r>
            <a:r>
              <a:rPr lang="zh-TW" altLang="en-US" dirty="0"/>
              <a:t>生成多個“稍微枯萎”數據樣本。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IOU&gt;0.55 </a:t>
            </a:r>
            <a:r>
              <a:rPr lang="zh-TW" altLang="en-US" sz="1200" dirty="0"/>
              <a:t>才使用這張圖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xmlns="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xmlns="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xmlns="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xmlns="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xmlns="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xmlns="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xmlns="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xmlns="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xmlns="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xmlns="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xmlns="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xmlns="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xmlns="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860166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models: Advanced generative techniques in deep learning</a:t>
            </a:r>
            <a:endParaRPr 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xmlns="" id="{C665DBD0-2999-461E-A4B5-5D333241318B}"/>
              </a:ext>
            </a:extLst>
          </p:cNvPr>
          <p:cNvSpPr txBox="1"/>
          <p:nvPr/>
        </p:nvSpPr>
        <p:spPr>
          <a:xfrm>
            <a:off x="333316" y="1490810"/>
            <a:ext cx="103171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DDPM: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forward process: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Loss function: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linear interpolation function of noise and the image: 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xmlns="" id="{389622FC-9DA6-472D-B833-284C4BBF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42" y="1490810"/>
            <a:ext cx="3610479" cy="146705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xmlns="" id="{936A808C-C912-4F52-9959-60FBECD5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927" y="3237784"/>
            <a:ext cx="3559993" cy="106694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xmlns="" id="{C40665F3-A881-4B92-A113-D6104C7F9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178" y="4480970"/>
            <a:ext cx="3705742" cy="44773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xmlns="" id="{1D139316-E783-4DA8-B6F0-B58BA1F34A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36" y="5544390"/>
            <a:ext cx="265784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317192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Workflow for Generating Synthetic Data</a:t>
            </a:r>
            <a:endParaRPr 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5582B406-2EC5-4F16-875A-5C9272AAF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2"/>
          <a:stretch/>
        </p:blipFill>
        <p:spPr>
          <a:xfrm>
            <a:off x="1413809" y="1262210"/>
            <a:ext cx="93643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Use IOU(Intersection over Union) as selection rule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If predicted box is perfect 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1.0</a:t>
            </a:r>
            <a:r>
              <a:rPr lang="en-US" altLang="zh-TW" sz="2400" dirty="0"/>
              <a:t>. If no overlap,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0</a:t>
            </a:r>
            <a:r>
              <a:rPr lang="en-US" altLang="zh-TW" sz="2400" dirty="0"/>
              <a:t>.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IOU&gt;0.55 in paper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r>
              <a:rPr lang="en-US" altLang="zh-TW" sz="2400" dirty="0"/>
              <a:t>    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1924663C-3E63-408F-8CBA-A12EA095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946" y="1748992"/>
            <a:ext cx="4544107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CE103236-338B-457E-97C4-6B79550A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615501"/>
            <a:ext cx="9554908" cy="312463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xmlns="" id="{E7DC32D4-4441-475A-8953-337AA5CDB3BB}"/>
              </a:ext>
            </a:extLst>
          </p:cNvPr>
          <p:cNvSpPr txBox="1"/>
          <p:nvPr/>
        </p:nvSpPr>
        <p:spPr>
          <a:xfrm>
            <a:off x="1762927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xmlns="" id="{5A67C4EA-1E81-42D3-91C2-7D438582CC50}"/>
              </a:ext>
            </a:extLst>
          </p:cNvPr>
          <p:cNvSpPr txBox="1"/>
          <p:nvPr/>
        </p:nvSpPr>
        <p:spPr>
          <a:xfrm>
            <a:off x="5049949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6C333684-6D39-45FF-92AE-16EF4EF1CD99}"/>
              </a:ext>
            </a:extLst>
          </p:cNvPr>
          <p:cNvSpPr txBox="1"/>
          <p:nvPr/>
        </p:nvSpPr>
        <p:spPr>
          <a:xfrm>
            <a:off x="8208786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IOU&lt;0.55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75808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410884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Results of Generating Slightly Wilted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679AC7C5-A232-4770-B89A-1C42A71E0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706" y="1272601"/>
            <a:ext cx="6182588" cy="544906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3F67EA30-A4C0-49C8-9066-B3B487CD40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1550230" y="2868687"/>
            <a:ext cx="1454476" cy="718058"/>
          </a:xfrm>
          <a:prstGeom prst="rect">
            <a:avLst/>
          </a:prstGeom>
        </p:spPr>
      </p:pic>
      <p:grpSp>
        <p:nvGrpSpPr>
          <p:cNvPr id="3" name="群組 2"/>
          <p:cNvGrpSpPr/>
          <p:nvPr/>
        </p:nvGrpSpPr>
        <p:grpSpPr>
          <a:xfrm>
            <a:off x="1550230" y="5653669"/>
            <a:ext cx="1472103" cy="749955"/>
            <a:chOff x="1538066" y="2118732"/>
            <a:chExt cx="1472103" cy="749955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xmlns="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xmlns="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xmlns="" id="{A348BFA5-6A36-4D28-983B-B4BD765DF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9187294" y="2868687"/>
            <a:ext cx="1454476" cy="71805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1525088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9914532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grpSp>
        <p:nvGrpSpPr>
          <p:cNvPr id="12" name="群組 11"/>
          <p:cNvGrpSpPr/>
          <p:nvPr/>
        </p:nvGrpSpPr>
        <p:grpSpPr>
          <a:xfrm>
            <a:off x="9169667" y="5653669"/>
            <a:ext cx="1472103" cy="749955"/>
            <a:chOff x="1538066" y="2118732"/>
            <a:chExt cx="1472103" cy="749955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xmlns="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xmlns="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sp>
        <p:nvSpPr>
          <p:cNvPr id="15" name="文字方塊 14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9914532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2217373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Prepare data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9756" t="25854" r="27927" b="19837"/>
          <a:stretch/>
        </p:blipFill>
        <p:spPr>
          <a:xfrm>
            <a:off x="6523462" y="356840"/>
            <a:ext cx="4583152" cy="627365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/>
          <a:srcRect l="63018" t="42764" r="10549" b="35447"/>
          <a:stretch/>
        </p:blipFill>
        <p:spPr>
          <a:xfrm>
            <a:off x="333316" y="1572186"/>
            <a:ext cx="5820937" cy="269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Prepare data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63110" t="47642" r="9451" b="37724"/>
          <a:stretch/>
        </p:blipFill>
        <p:spPr>
          <a:xfrm>
            <a:off x="2408662" y="1929160"/>
            <a:ext cx="7582827" cy="22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30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xmlns="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5B664C3B-EE50-4833-8E0B-4751908F1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54" y="1267531"/>
            <a:ext cx="9097692" cy="321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xmlns="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xmlns="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xmlns="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xmlns="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  <p:pic>
        <p:nvPicPr>
          <p:cNvPr id="8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xmlns="" id="{623A1E17-523A-4BDB-A9FB-667F11902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use LDM for plant?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2D411DA1-BD8E-4C55-B6A9-060092E22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262210"/>
            <a:ext cx="9554908" cy="3124636"/>
          </a:xfrm>
          <a:prstGeom prst="rect">
            <a:avLst/>
          </a:prstGeom>
        </p:spPr>
      </p:pic>
      <p:sp>
        <p:nvSpPr>
          <p:cNvPr id="6" name="爆炸: 八角 5">
            <a:extLst>
              <a:ext uri="{FF2B5EF4-FFF2-40B4-BE49-F238E27FC236}">
                <a16:creationId xmlns:a16="http://schemas.microsoft.com/office/drawing/2014/main" xmlns="" id="{1F86AFD1-3AED-471A-A4A3-6937774DAAA3}"/>
              </a:ext>
            </a:extLst>
          </p:cNvPr>
          <p:cNvSpPr/>
          <p:nvPr/>
        </p:nvSpPr>
        <p:spPr>
          <a:xfrm>
            <a:off x="1444336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Normal?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爆炸: 八角 7">
            <a:extLst>
              <a:ext uri="{FF2B5EF4-FFF2-40B4-BE49-F238E27FC236}">
                <a16:creationId xmlns:a16="http://schemas.microsoft.com/office/drawing/2014/main" xmlns="" id="{7B9BB2D0-1437-453A-BF56-FB466649BE06}"/>
              </a:ext>
            </a:extLst>
          </p:cNvPr>
          <p:cNvSpPr/>
          <p:nvPr/>
        </p:nvSpPr>
        <p:spPr>
          <a:xfrm>
            <a:off x="4894118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Slightly 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9" name="爆炸: 八角 8">
            <a:extLst>
              <a:ext uri="{FF2B5EF4-FFF2-40B4-BE49-F238E27FC236}">
                <a16:creationId xmlns:a16="http://schemas.microsoft.com/office/drawing/2014/main" xmlns="" id="{9CE03D3A-0C4A-4029-BE79-E1F535F9784A}"/>
              </a:ext>
            </a:extLst>
          </p:cNvPr>
          <p:cNvSpPr/>
          <p:nvPr/>
        </p:nvSpPr>
        <p:spPr>
          <a:xfrm>
            <a:off x="8160329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28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2973</TotalTime>
  <Words>894</Words>
  <Application>Microsoft Office PowerPoint</Application>
  <PresentationFormat>寬螢幕</PresentationFormat>
  <Paragraphs>182</Paragraphs>
  <Slides>25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2" baseType="lpstr">
      <vt:lpstr>Roboto</vt:lpstr>
      <vt:lpstr>新細明體</vt:lpstr>
      <vt:lpstr>Arial</vt:lpstr>
      <vt:lpstr>Calibri</vt:lpstr>
      <vt:lpstr>Calibri Light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CONTENTS</vt:lpstr>
      <vt:lpstr>Why use LDM for plant?</vt:lpstr>
      <vt:lpstr>Diffusion models: Advanced generative techniques in deep learning</vt:lpstr>
      <vt:lpstr>Workflow for Generating Synthetic Data</vt:lpstr>
      <vt:lpstr>Selection of data for synthesis</vt:lpstr>
      <vt:lpstr>Selection of data for synthesis</vt:lpstr>
      <vt:lpstr>Results of Generating Slightly Wilted</vt:lpstr>
      <vt:lpstr>Prepare data</vt:lpstr>
      <vt:lpstr>Prepare data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pc02</cp:lastModifiedBy>
  <cp:revision>180</cp:revision>
  <dcterms:created xsi:type="dcterms:W3CDTF">2023-03-04T07:12:03Z</dcterms:created>
  <dcterms:modified xsi:type="dcterms:W3CDTF">2025-10-14T12:38:44Z</dcterms:modified>
</cp:coreProperties>
</file>